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368" r:id="rId6"/>
    <p:sldId id="257" r:id="rId7"/>
    <p:sldId id="354" r:id="rId8"/>
    <p:sldId id="259" r:id="rId9"/>
    <p:sldId id="356" r:id="rId10"/>
    <p:sldId id="264" r:id="rId11"/>
    <p:sldId id="268" r:id="rId12"/>
    <p:sldId id="267" r:id="rId13"/>
    <p:sldId id="258" r:id="rId14"/>
    <p:sldId id="357" r:id="rId15"/>
    <p:sldId id="358" r:id="rId16"/>
    <p:sldId id="359" r:id="rId17"/>
    <p:sldId id="360" r:id="rId18"/>
    <p:sldId id="269" r:id="rId19"/>
    <p:sldId id="270" r:id="rId20"/>
    <p:sldId id="361" r:id="rId21"/>
    <p:sldId id="288" r:id="rId22"/>
    <p:sldId id="289" r:id="rId23"/>
    <p:sldId id="291" r:id="rId24"/>
    <p:sldId id="292" r:id="rId25"/>
    <p:sldId id="295" r:id="rId26"/>
    <p:sldId id="293" r:id="rId27"/>
    <p:sldId id="294" r:id="rId28"/>
    <p:sldId id="296" r:id="rId29"/>
    <p:sldId id="297" r:id="rId30"/>
  </p:sldIdLst>
  <p:sldSz cx="9144000" cy="5143500" type="screen16x9"/>
  <p:notesSz cx="9926638" cy="6797675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62500" autoAdjust="0"/>
  </p:normalViewPr>
  <p:slideViewPr>
    <p:cSldViewPr snapToGrid="0">
      <p:cViewPr varScale="1">
        <p:scale>
          <a:sx n="101" d="100"/>
          <a:sy n="101" d="100"/>
        </p:scale>
        <p:origin x="166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t00193c\NyGemensam\Miljo-och%20halsoskyddsforvaltningen\Gemensam\Ledningsystem%20DSF%20klar\Kvalitetsm&#229;len\2019\UW%20-%20kvalitetsm&#229;l%202019%20-%20%20Livsmedelsregistrering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3-4540-AA61-C72EABC95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3-4540-AA61-C72EABC95AE8}"/>
              </c:ext>
            </c:extLst>
          </c:dPt>
          <c:cat>
            <c:strRef>
              <c:f>Blad3!$K$165:$K$166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Blad3!$L$165:$L$166</c:f>
              <c:numCache>
                <c:formatCode>General</c:formatCode>
                <c:ptCount val="2"/>
                <c:pt idx="0">
                  <c:v>128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3-4540-AA61-C72EABC95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5-4794-874C-84E7702327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5-4794-874C-84E770232758}"/>
              </c:ext>
            </c:extLst>
          </c:dPt>
          <c:cat>
            <c:strRef>
              <c:f>'Ansökan och Anmälan'!$L$122:$L$123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'Ansökan och Anmälan'!$M$122:$M$123</c:f>
              <c:numCache>
                <c:formatCode>General</c:formatCode>
                <c:ptCount val="2"/>
                <c:pt idx="0">
                  <c:v>97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35-4794-874C-84E77023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4-4D92-B069-64B72D568D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84-4D92-B069-64B72D568DF7}"/>
              </c:ext>
            </c:extLst>
          </c:dPt>
          <c:cat>
            <c:strRef>
              <c:f>'Ansökan värmepumpar'!$G$102:$G$103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'Ansökan värmepumpar'!$H$102:$H$103</c:f>
              <c:numCache>
                <c:formatCode>General</c:formatCode>
                <c:ptCount val="2"/>
                <c:pt idx="0">
                  <c:v>93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4-4D92-B069-64B72D568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50-49DC-9E34-4D8D1D043A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50-49DC-9E34-4D8D1D043A12}"/>
              </c:ext>
            </c:extLst>
          </c:dPt>
          <c:cat>
            <c:strRef>
              <c:f>'FO anmälan'!$E$38:$E$39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'FO anmälan'!$F$38:$F$39</c:f>
              <c:numCache>
                <c:formatCode>0</c:formatCode>
                <c:ptCount val="2"/>
                <c:pt idx="0">
                  <c:v>25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50-49DC-9E34-4D8D1D043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3A-4237-9BFA-6AB2161A89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3A-4237-9BFA-6AB2161A89AC}"/>
              </c:ext>
            </c:extLst>
          </c:dPt>
          <c:cat>
            <c:strRef>
              <c:f>Tillsyn!$K$1271:$K$1272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Tillsyn!$L$1271:$L$1272</c:f>
              <c:numCache>
                <c:formatCode>General</c:formatCode>
                <c:ptCount val="2"/>
                <c:pt idx="0">
                  <c:v>1196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A-4237-9BFA-6AB2161A8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D4-46D8-8F9A-E7018301F4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D4-46D8-8F9A-E7018301F464}"/>
              </c:ext>
            </c:extLst>
          </c:dPt>
          <c:cat>
            <c:strRef>
              <c:f>Tillsyn!$H$42:$H$43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Tillsyn!$I$42:$I$43</c:f>
              <c:numCache>
                <c:formatCode>0</c:formatCode>
                <c:ptCount val="2"/>
                <c:pt idx="0">
                  <c:v>29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D4-46D8-8F9A-E7018301F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8-40EC-8E93-45B537264E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8-40EC-8E93-45B537264EBD}"/>
              </c:ext>
            </c:extLst>
          </c:dPt>
          <c:cat>
            <c:strRef>
              <c:f>Tillsyn!$K$51:$K$52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Tillsyn!$L$51:$L$52</c:f>
              <c:numCache>
                <c:formatCode>General</c:formatCode>
                <c:ptCount val="2"/>
                <c:pt idx="0">
                  <c:v>14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8-40EC-8E93-45B537264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3D-47E2-A524-D595BBBDA1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3D-47E2-A524-D595BBBDA16A}"/>
              </c:ext>
            </c:extLst>
          </c:dPt>
          <c:cat>
            <c:strRef>
              <c:f>'Anmälan hälsoskydd'!$M$35:$M$36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'Anmälan hälsoskydd'!$N$35:$N$36</c:f>
              <c:numCache>
                <c:formatCode>General</c:formatCode>
                <c:ptCount val="2"/>
                <c:pt idx="0">
                  <c:v>23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3D-47E2-A524-D595BBBDA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0-450C-ABA7-B700489FF9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0-450C-ABA7-B700489FF97E}"/>
              </c:ext>
            </c:extLst>
          </c:dPt>
          <c:cat>
            <c:strRef>
              <c:f>'Anmälan mfv'!$N$67:$N$68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'Anmälan mfv'!$O$67:$O$68</c:f>
              <c:numCache>
                <c:formatCode>General</c:formatCode>
                <c:ptCount val="2"/>
                <c:pt idx="0">
                  <c:v>36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0-450C-ABA7-B700489FF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66-434B-AEA3-D5AFF7F458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66-434B-AEA3-D5AFF7F458FA}"/>
              </c:ext>
            </c:extLst>
          </c:dPt>
          <c:cat>
            <c:strRef>
              <c:f>Tillsyn!$Q$39:$Q$40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Tillsyn!$R$39:$R$40</c:f>
              <c:numCache>
                <c:formatCode>General</c:formatCode>
                <c:ptCount val="2"/>
                <c:pt idx="0">
                  <c:v>171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66-434B-AEA3-D5AFF7F45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F8-437A-B834-2CA7E60B78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F8-437A-B834-2CA7E60B785E}"/>
              </c:ext>
            </c:extLst>
          </c:dPt>
          <c:cat>
            <c:strRef>
              <c:f>Tillsyn!$S$23:$S$24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Tillsyn!$T$23:$T$24</c:f>
              <c:numCache>
                <c:formatCode>General</c:formatCode>
                <c:ptCount val="2"/>
                <c:pt idx="0">
                  <c:v>151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F8-437A-B834-2CA7E60B7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E-46D7-87FF-82AC18D6AD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E-46D7-87FF-82AC18D6AD8F}"/>
              </c:ext>
            </c:extLst>
          </c:dPt>
          <c:cat>
            <c:strRef>
              <c:f>'Tillsyn Avlopp'!$J$97:$J$98</c:f>
              <c:strCache>
                <c:ptCount val="2"/>
                <c:pt idx="0">
                  <c:v>Antal i tid</c:v>
                </c:pt>
                <c:pt idx="1">
                  <c:v>Antal sena</c:v>
                </c:pt>
              </c:strCache>
            </c:strRef>
          </c:cat>
          <c:val>
            <c:numRef>
              <c:f>'Tillsyn Avlopp'!$K$97:$K$98</c:f>
              <c:numCache>
                <c:formatCode>General</c:formatCode>
                <c:ptCount val="2"/>
                <c:pt idx="0">
                  <c:v>67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0E-46D7-87FF-82AC18D6A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8E052-00D8-4946-8B2C-0B3C42949DC2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C4E13-C097-45AF-99AB-090C031762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9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BFAC-AFA6-4647-B1DB-A6B9B682BEF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815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BFAC-AFA6-4647-B1DB-A6B9B682BEF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24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06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12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62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034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118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25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22ACD-616B-4383-807E-11A15DBBD06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952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22ACD-616B-4383-807E-11A15DBBD06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56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235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22ACD-616B-4383-807E-11A15DBBD06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18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22ACD-616B-4383-807E-11A15DBBD06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97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22ACD-616B-4383-807E-11A15DBBD068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618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22ACD-616B-4383-807E-11A15DBBD068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681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22ACD-616B-4383-807E-11A15DBBD068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98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20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90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BFAC-AFA6-4647-B1DB-A6B9B682BEF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80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BFAC-AFA6-4647-B1DB-A6B9B682BEF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26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BFAC-AFA6-4647-B1DB-A6B9B682BEF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99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BFAC-AFA6-4647-B1DB-A6B9B682BEF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90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4E13-C097-45AF-99AB-090C031762A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39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erskrift"/>
          <p:cNvSpPr>
            <a:spLocks noGrp="1"/>
          </p:cNvSpPr>
          <p:nvPr>
            <p:ph type="body" sz="quarter" idx="10" hasCustomPrompt="1"/>
          </p:nvPr>
        </p:nvSpPr>
        <p:spPr>
          <a:xfrm>
            <a:off x="1346400" y="2052000"/>
            <a:ext cx="6001200" cy="64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sz="3600" dirty="0"/>
              <a:t>&lt;Overskrift&gt;</a:t>
            </a:r>
            <a:endParaRPr lang="da-DK" dirty="0"/>
          </a:p>
        </p:txBody>
      </p:sp>
      <p:sp>
        <p:nvSpPr>
          <p:cNvPr id="7" name="Underrubrik"/>
          <p:cNvSpPr>
            <a:spLocks noGrp="1"/>
          </p:cNvSpPr>
          <p:nvPr>
            <p:ph type="body" sz="quarter" idx="11" hasCustomPrompt="1"/>
          </p:nvPr>
        </p:nvSpPr>
        <p:spPr>
          <a:xfrm>
            <a:off x="1346400" y="2707200"/>
            <a:ext cx="6001200" cy="46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&lt;Underrubrik&gt;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00" y="1933200"/>
            <a:ext cx="103641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486000" y="187200"/>
            <a:ext cx="83520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Bröd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044000"/>
            <a:ext cx="8352000" cy="3798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sp>
        <p:nvSpPr>
          <p:cNvPr id="5" name="Department"/>
          <p:cNvSpPr txBox="1"/>
          <p:nvPr userDrawn="1"/>
        </p:nvSpPr>
        <p:spPr>
          <a:xfrm>
            <a:off x="4795200" y="4494979"/>
            <a:ext cx="36000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kern="1200" dirty="0">
              <a:solidFill>
                <a:srgbClr val="25406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0" y="4528800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"/>
          <p:cNvSpPr>
            <a:spLocks noGrp="1"/>
          </p:cNvSpPr>
          <p:nvPr>
            <p:ph type="title" hasCustomPrompt="1"/>
          </p:nvPr>
        </p:nvSpPr>
        <p:spPr>
          <a:xfrm>
            <a:off x="457200" y="122400"/>
            <a:ext cx="82296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6" name="Department"/>
          <p:cNvSpPr txBox="1"/>
          <p:nvPr userDrawn="1"/>
        </p:nvSpPr>
        <p:spPr>
          <a:xfrm>
            <a:off x="4795200" y="4494979"/>
            <a:ext cx="36000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kern="1200" dirty="0">
              <a:solidFill>
                <a:srgbClr val="25406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Brödtext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Brödtext2"/>
          <p:cNvSpPr>
            <a:spLocks noGrp="1"/>
          </p:cNvSpPr>
          <p:nvPr>
            <p:ph type="body" sz="quarter" idx="11" hasCustomPrompt="1"/>
          </p:nvPr>
        </p:nvSpPr>
        <p:spPr>
          <a:xfrm>
            <a:off x="46476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0" y="4528800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70533" y="2130813"/>
            <a:ext cx="5999805" cy="484748"/>
          </a:xfrm>
        </p:spPr>
        <p:txBody>
          <a:bodyPr wrap="square" anchor="ctr" anchorCtr="0">
            <a:spAutoFit/>
          </a:bodyPr>
          <a:lstStyle>
            <a:lvl1pPr algn="r">
              <a:defRPr sz="2700" baseline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sv-SE" dirty="0"/>
              <a:t>Titel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70533" y="2705310"/>
            <a:ext cx="5999805" cy="346249"/>
          </a:xfrm>
        </p:spPr>
        <p:txBody>
          <a:bodyPr anchor="t" anchorCtr="0"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justera underrubriken</a:t>
            </a:r>
          </a:p>
        </p:txBody>
      </p:sp>
      <p:pic>
        <p:nvPicPr>
          <p:cNvPr id="10" name="Bildobjekt 9" descr="vasteras sta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33" y="1934411"/>
            <a:ext cx="1403097" cy="1447245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3235740" y="4295604"/>
            <a:ext cx="22731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13" dirty="0"/>
          </a:p>
        </p:txBody>
      </p:sp>
      <p:pic>
        <p:nvPicPr>
          <p:cNvPr id="5" name="Bildobjekt 4" descr="grafiskborder20130229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59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1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85505" y="138975"/>
            <a:ext cx="8348050" cy="461665"/>
          </a:xfrm>
        </p:spPr>
        <p:txBody>
          <a:bodyPr wrap="square" anchor="ctr" anchorCtr="0">
            <a:spAutoFit/>
          </a:bodyPr>
          <a:lstStyle>
            <a:lvl1pPr algn="l">
              <a:defRPr sz="255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36000"/>
                    </a:srgbClr>
                  </a:outerShdw>
                </a:effectLst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98508" y="782174"/>
            <a:ext cx="8351225" cy="379859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 sz="1650">
                <a:solidFill>
                  <a:schemeClr val="accent1">
                    <a:lumMod val="50000"/>
                  </a:schemeClr>
                </a:solidFill>
                <a:effectLst/>
              </a:defRPr>
            </a:lvl2pPr>
            <a:lvl3pPr>
              <a:defRPr sz="15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35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vasteras sta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50" y="4527487"/>
            <a:ext cx="444997" cy="458999"/>
          </a:xfrm>
          <a:prstGeom prst="rect">
            <a:avLst/>
          </a:prstGeom>
        </p:spPr>
      </p:pic>
      <p:pic>
        <p:nvPicPr>
          <p:cNvPr id="6" name="Bildobjekt 5" descr="grafiskborder20130229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59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9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 descr="grafiskborder20130229.jpg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65895" cy="3882348"/>
          </a:xfrm>
          <a:prstGeom prst="rect">
            <a:avLst/>
          </a:prstGeom>
        </p:spPr>
      </p:pic>
      <p:pic>
        <p:nvPicPr>
          <p:cNvPr id="8" name="Bildobjekt 4" descr="grafiskborder20130229.jpg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/>
        </p:blipFill>
        <p:spPr>
          <a:xfrm>
            <a:off x="3" y="2577817"/>
            <a:ext cx="165895" cy="25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68572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68572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1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9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9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1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1109382" y="1822704"/>
            <a:ext cx="6238218" cy="1706879"/>
          </a:xfrm>
        </p:spPr>
        <p:txBody>
          <a:bodyPr/>
          <a:lstStyle/>
          <a:p>
            <a:pPr algn="ctr"/>
            <a:r>
              <a:rPr lang="sv-SE" dirty="0"/>
              <a:t>Presentation för </a:t>
            </a:r>
            <a:br>
              <a:rPr lang="sv-SE" dirty="0"/>
            </a:br>
            <a:r>
              <a:rPr lang="sv-SE" dirty="0"/>
              <a:t>miljö- och konsumentnämnden 2020-03-31</a:t>
            </a:r>
          </a:p>
        </p:txBody>
      </p:sp>
    </p:spTree>
    <p:extLst>
      <p:ext uri="{BB962C8B-B14F-4D97-AF65-F5344CB8AC3E}">
        <p14:creationId xmlns:p14="http://schemas.microsoft.com/office/powerpoint/2010/main" val="124376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1A94C2-E59F-4E32-A284-CCDFA5DB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Miljömål 2019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79D35C-0D05-4E73-B3E8-9538AC5A87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Minska miljöbelastningen från resor i verksamheten genom att särskilt fokusera på att utveckla digitala mötesformer. Under 2019 ska varje medarbetare delta i 5 digitala möten eller </a:t>
            </a:r>
            <a:r>
              <a:rPr lang="sv-SE" dirty="0" err="1"/>
              <a:t>webinarier</a:t>
            </a:r>
            <a:r>
              <a:rPr lang="sv-SE" dirty="0"/>
              <a:t> för att lära sig använda den nya tekniken och samtidigt minska miljöbelastningen från resor.</a:t>
            </a:r>
          </a:p>
          <a:p>
            <a:r>
              <a:rPr lang="sv-SE" dirty="0"/>
              <a:t>Uppföljning</a:t>
            </a:r>
          </a:p>
          <a:p>
            <a:r>
              <a:rPr lang="sv-SE" dirty="0"/>
              <a:t>Träna på digitala möten</a:t>
            </a:r>
          </a:p>
          <a:p>
            <a:r>
              <a:rPr lang="sv-SE" dirty="0" err="1"/>
              <a:t>Webinarier</a:t>
            </a:r>
            <a:endParaRPr lang="sv-SE" dirty="0"/>
          </a:p>
          <a:p>
            <a:r>
              <a:rPr lang="sv-SE" dirty="0"/>
              <a:t>Utbildningar </a:t>
            </a:r>
          </a:p>
        </p:txBody>
      </p:sp>
    </p:spTree>
    <p:extLst>
      <p:ext uri="{BB962C8B-B14F-4D97-AF65-F5344CB8AC3E}">
        <p14:creationId xmlns:p14="http://schemas.microsoft.com/office/powerpoint/2010/main" val="270248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0FE1B9-19BD-43A9-8FDB-A14CAB39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Arbetsmiljömål 2019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D240E-7271-41B2-8232-BB8B40E380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00" y="802800"/>
            <a:ext cx="8352000" cy="3798900"/>
          </a:xfrm>
        </p:spPr>
        <p:txBody>
          <a:bodyPr/>
          <a:lstStyle/>
          <a:p>
            <a:r>
              <a:rPr lang="sv-SE" sz="1800" dirty="0"/>
              <a:t>Få alla medarbetare att se sin roll i helheten och stimulera till kontinuerligt lärande, kreativitet och nya idéer. </a:t>
            </a:r>
          </a:p>
          <a:p>
            <a:r>
              <a:rPr lang="sv-SE" sz="1800" dirty="0"/>
              <a:t>Vidareutveckla avstämningar mellan medarbetare och chef för att fånga upp och synliggöra behov av omprioriteringar i vardagen och samtidigt ta till vara och utveckla medarbetarnas och organisationens samlade kompetens.</a:t>
            </a:r>
          </a:p>
          <a:p>
            <a:r>
              <a:rPr lang="sv-SE" dirty="0"/>
              <a:t>Uppföljning</a:t>
            </a:r>
          </a:p>
          <a:p>
            <a:r>
              <a:rPr lang="sv-SE" sz="1800" dirty="0"/>
              <a:t>Avstämningar</a:t>
            </a:r>
          </a:p>
          <a:p>
            <a:r>
              <a:rPr lang="sv-SE" sz="1800" dirty="0"/>
              <a:t>Värdegrund och målbild</a:t>
            </a:r>
          </a:p>
          <a:p>
            <a:r>
              <a:rPr lang="sv-SE" sz="1800" dirty="0"/>
              <a:t>Nya arbetssätt</a:t>
            </a:r>
          </a:p>
          <a:p>
            <a:r>
              <a:rPr lang="sv-SE" sz="1800" dirty="0"/>
              <a:t>Särskilt satsat på kompetensutveckling för </a:t>
            </a:r>
            <a:r>
              <a:rPr lang="sv-SE" sz="1800"/>
              <a:t>nya medarbetare</a:t>
            </a:r>
            <a:endParaRPr lang="sv-SE" sz="1800" dirty="0"/>
          </a:p>
          <a:p>
            <a:r>
              <a:rPr lang="sv-SE" sz="1800" dirty="0"/>
              <a:t>Motivation och arbetsglädje</a:t>
            </a:r>
          </a:p>
          <a:p>
            <a:endParaRPr lang="sv-SE" sz="1800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34952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FB68F-3053-41FE-A6D6-1522F3A1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för ledningssystemet 2020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519BDA-8B78-48F6-8FC3-7BD2E8C3B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z="3400" b="1" dirty="0">
                <a:latin typeface="+mj-lt"/>
                <a:ea typeface="+mj-ea"/>
                <a:cs typeface="+mj-cs"/>
              </a:rPr>
              <a:t>Miljömål</a:t>
            </a:r>
          </a:p>
          <a:p>
            <a:r>
              <a:rPr lang="sv-SE" dirty="0"/>
              <a:t>Minska miljöbelastningen från resor i verksamheten genom att särskilt fokusera på att utveckla digitala mötesformer. 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Alla arbetsgrupper ska ha teknik och kunskap att arbeta digitalt. Digital medverkan ska alltid övervägas vid möten och andra träffar.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629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89B9EB-ACC5-47A5-A7A4-FD5FFABC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Arbetsmiljömål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CA068B-A3E6-4BFD-B30C-9904B108E4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z="1800" dirty="0"/>
              <a:t>Få alla medarbetare att se sin roll i helheten och stimulera till kontinuerligt lärande, kreativitet och nya idéer. </a:t>
            </a:r>
          </a:p>
          <a:p>
            <a:endParaRPr lang="sv-SE" sz="1800" dirty="0"/>
          </a:p>
          <a:p>
            <a:r>
              <a:rPr lang="sv-SE" sz="1800" dirty="0"/>
              <a:t>Samtliga medarbetare ska ha personliga utvecklingsmål som leder till höjd kompetens om digitala verktyg och processer i tillsynen.</a:t>
            </a:r>
          </a:p>
          <a:p>
            <a:endParaRPr lang="sv-SE" sz="1800" dirty="0"/>
          </a:p>
          <a:p>
            <a:r>
              <a:rPr lang="sv-SE" sz="1800" dirty="0"/>
              <a:t>Vidareutveckla avstämningar mellan medarbetare och chef för att fånga upp och synliggöra behov av omprioriteringar i vardagen och samtidigt ta till vara och utveckla medarbetarnas och organisationens samlade kompetens. </a:t>
            </a:r>
          </a:p>
          <a:p>
            <a:endParaRPr lang="sv-SE" sz="1800" dirty="0"/>
          </a:p>
          <a:p>
            <a:r>
              <a:rPr lang="sv-SE" sz="1800" dirty="0"/>
              <a:t>Fokusera på grupputveckling för ett gott arbetsklimat i arbetsgrupperna.</a:t>
            </a:r>
          </a:p>
          <a:p>
            <a:br>
              <a:rPr lang="sv-SE" b="1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17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B22F45-0B1A-4D92-B98E-DFFDE4E0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Kvalitetsmål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AD9F73-A50C-4618-81BD-C4F96DF392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z="1800" dirty="0"/>
              <a:t>Samverka med såväl intressenter som övriga delar i staden för att tillsammans utveckla snabba och enkla processer för de vi finns till för. Under 2020 ska miljö- och hälsoskyddsförvaltningen </a:t>
            </a:r>
            <a:br>
              <a:rPr lang="sv-SE" sz="1800" dirty="0"/>
            </a:br>
            <a:r>
              <a:rPr lang="sv-SE" sz="800" dirty="0"/>
              <a:t>p</a:t>
            </a:r>
            <a:br>
              <a:rPr lang="sv-SE" sz="1800" dirty="0"/>
            </a:br>
            <a:r>
              <a:rPr lang="sv-SE" sz="1400" dirty="0"/>
              <a:t>- Lansera minst fem e-tjänster</a:t>
            </a:r>
            <a:br>
              <a:rPr lang="sv-SE" sz="1400" dirty="0"/>
            </a:br>
            <a:r>
              <a:rPr lang="sv-SE" sz="1400" dirty="0"/>
              <a:t>- Införa IT-stöd för en effektiv tillsynsprocess i fält </a:t>
            </a:r>
            <a:br>
              <a:rPr lang="sv-SE" sz="1400" dirty="0"/>
            </a:br>
            <a:r>
              <a:rPr lang="sv-SE" sz="1400" dirty="0"/>
              <a:t> -Införa ekonomikoppling till verksamhetssystemet för att effektivisera faktureringsprocessen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Tydligare kommunicera syftet med tillsyn och hur tillsynen finansieras till berörda intressenter.</a:t>
            </a:r>
          </a:p>
          <a:p>
            <a:r>
              <a:rPr lang="sv-SE" sz="1800" dirty="0"/>
              <a:t> Synliggöra effekten av miljö- och hälsoskyddsförvaltningens tillsynsverksamhet genom att följa upp och presentera resultatet från framtagna mätetal för nämnd och andra intressenter. Dessutom ska resultatet av genomförda aktiviteter i verksamhetsplanen synliggöras.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370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E70A8-1E26-44E3-A6E1-D9851F2E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48F03F2-79F2-427A-8D79-0B655A13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157" y="566580"/>
            <a:ext cx="3832526" cy="382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5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7D407D7-F6FC-4BFA-8785-9868EF26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65" y="296221"/>
            <a:ext cx="4009295" cy="46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758C1C-4CFF-48A6-BD6C-414D4695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Årshjul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2020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1B8A484-1D5E-46AF-A576-E6E86789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81" y="317395"/>
            <a:ext cx="6309806" cy="44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4FE9B-B85E-40F2-A3DD-7F09A8392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Tobakstillstånd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25B97F-B944-4895-B580-D5B58F6AB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Miljö- och konsumentnämnden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A86576A-D715-46AA-8A58-D302439454AE}"/>
              </a:ext>
            </a:extLst>
          </p:cNvPr>
          <p:cNvSpPr txBox="1"/>
          <p:nvPr/>
        </p:nvSpPr>
        <p:spPr>
          <a:xfrm>
            <a:off x="1850687" y="4588785"/>
            <a:ext cx="261187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13" dirty="0"/>
              <a:t>Hoa Tran och Annelie Collander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A2CB471-8061-400C-B67B-D5FFB7186E22}"/>
              </a:ext>
            </a:extLst>
          </p:cNvPr>
          <p:cNvSpPr txBox="1"/>
          <p:nvPr/>
        </p:nvSpPr>
        <p:spPr>
          <a:xfrm>
            <a:off x="6554630" y="4588785"/>
            <a:ext cx="122077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13" dirty="0"/>
              <a:t>2020-03-31</a:t>
            </a:r>
          </a:p>
        </p:txBody>
      </p:sp>
    </p:spTree>
    <p:extLst>
      <p:ext uri="{BB962C8B-B14F-4D97-AF65-F5344CB8AC3E}">
        <p14:creationId xmlns:p14="http://schemas.microsoft.com/office/powerpoint/2010/main" val="56086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82DA6-87F9-4A32-BAED-0965ABBE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tobakslagen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04928D-055B-4089-9CDF-00E2730B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/>
              <a:t>1 juli 2019 ny Lag (2018:2088) om tobak och liknande produkter</a:t>
            </a:r>
          </a:p>
          <a:p>
            <a:endParaRPr lang="sv-SE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/>
              <a:t>Ersätter tidigare tobakslagen (1993:581) och lagen om elektroniska cigaretter och påfyllnadsbehållare</a:t>
            </a:r>
          </a:p>
          <a:p>
            <a:endParaRPr lang="sv-SE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/>
              <a:t>Anmälningsplikt </a:t>
            </a:r>
            <a:r>
              <a:rPr lang="sv-SE" dirty="0">
                <a:sym typeface="Wingdings" panose="05000000000000000000" pitchFamily="2" charset="2"/>
              </a:rPr>
              <a:t> Tillståndsplikt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sv-SE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76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Information - Uppföljning av inspektioner och tobakstillstånd t o m februari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Antal beviljade tobakstillstånd: 14 till och med februari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14883"/>
              </p:ext>
            </p:extLst>
          </p:nvPr>
        </p:nvGraphicFramePr>
        <p:xfrm>
          <a:off x="1550699" y="1454151"/>
          <a:ext cx="6096000" cy="161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Antal genomförda inspektioner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Antal planerade inspektioner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Livsmedel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Miljöskydd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Hälsoskydd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4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ED9F9C-6E61-4C97-8825-E859D16D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Ärendeprocess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306B89C-8314-465E-8E04-A527CC757F06}"/>
              </a:ext>
            </a:extLst>
          </p:cNvPr>
          <p:cNvSpPr txBox="1"/>
          <p:nvPr/>
        </p:nvSpPr>
        <p:spPr>
          <a:xfrm>
            <a:off x="2831123" y="1340473"/>
            <a:ext cx="30069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13" dirty="0"/>
              <a:t>Bedöm sökandes personliga lämplighet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9AA03D3-5814-4FDD-904F-D2D2BC386A58}"/>
              </a:ext>
            </a:extLst>
          </p:cNvPr>
          <p:cNvSpPr txBox="1"/>
          <p:nvPr/>
        </p:nvSpPr>
        <p:spPr>
          <a:xfrm>
            <a:off x="3253154" y="866670"/>
            <a:ext cx="204232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13" dirty="0"/>
              <a:t>Ansökan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249612A-B2E6-4AEE-B6F8-B8B5F9C33B77}"/>
              </a:ext>
            </a:extLst>
          </p:cNvPr>
          <p:cNvSpPr txBox="1"/>
          <p:nvPr/>
        </p:nvSpPr>
        <p:spPr>
          <a:xfrm>
            <a:off x="2706774" y="1916034"/>
            <a:ext cx="325566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13" dirty="0"/>
              <a:t>Bedöm sökandes ekonomiska skötsamhet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A6B0B91-6C02-4C7A-A2FA-AF330DEFB806}"/>
              </a:ext>
            </a:extLst>
          </p:cNvPr>
          <p:cNvSpPr txBox="1"/>
          <p:nvPr/>
        </p:nvSpPr>
        <p:spPr>
          <a:xfrm>
            <a:off x="3253154" y="2558562"/>
            <a:ext cx="211769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13" dirty="0"/>
              <a:t>Bedöm finansiering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3B72B61-445B-4541-AB6C-008CF2D3029A}"/>
              </a:ext>
            </a:extLst>
          </p:cNvPr>
          <p:cNvSpPr txBox="1"/>
          <p:nvPr/>
        </p:nvSpPr>
        <p:spPr>
          <a:xfrm>
            <a:off x="2925326" y="3310775"/>
            <a:ext cx="281856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13" dirty="0"/>
              <a:t>Bedöm egenkontrollprogrammet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790F800-4569-4B12-9A16-0D91253DA9B6}"/>
              </a:ext>
            </a:extLst>
          </p:cNvPr>
          <p:cNvSpPr txBox="1"/>
          <p:nvPr/>
        </p:nvSpPr>
        <p:spPr>
          <a:xfrm>
            <a:off x="3411416" y="4079003"/>
            <a:ext cx="172580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13" dirty="0"/>
              <a:t>Fatta beslut</a:t>
            </a:r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3F5E3046-9404-475F-A706-B1B74DFA7977}"/>
              </a:ext>
            </a:extLst>
          </p:cNvPr>
          <p:cNvCxnSpPr/>
          <p:nvPr/>
        </p:nvCxnSpPr>
        <p:spPr>
          <a:xfrm>
            <a:off x="4252966" y="3749994"/>
            <a:ext cx="0" cy="220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BCB09C27-90BA-47FA-B310-476FDCBCE3D5}"/>
              </a:ext>
            </a:extLst>
          </p:cNvPr>
          <p:cNvCxnSpPr/>
          <p:nvPr/>
        </p:nvCxnSpPr>
        <p:spPr>
          <a:xfrm>
            <a:off x="4254222" y="2975014"/>
            <a:ext cx="0" cy="220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10CE6276-ED51-4F14-A771-66746536792B}"/>
              </a:ext>
            </a:extLst>
          </p:cNvPr>
          <p:cNvCxnSpPr/>
          <p:nvPr/>
        </p:nvCxnSpPr>
        <p:spPr>
          <a:xfrm>
            <a:off x="4264270" y="2282934"/>
            <a:ext cx="0" cy="220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CB695365-BCBD-4AA3-9C8F-20F0C8CC80CD}"/>
              </a:ext>
            </a:extLst>
          </p:cNvPr>
          <p:cNvCxnSpPr/>
          <p:nvPr/>
        </p:nvCxnSpPr>
        <p:spPr>
          <a:xfrm>
            <a:off x="4252966" y="1695399"/>
            <a:ext cx="0" cy="220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692EA16A-B7DC-4909-A61C-12BF85F5BB7F}"/>
              </a:ext>
            </a:extLst>
          </p:cNvPr>
          <p:cNvCxnSpPr/>
          <p:nvPr/>
        </p:nvCxnSpPr>
        <p:spPr>
          <a:xfrm>
            <a:off x="4264270" y="1143669"/>
            <a:ext cx="0" cy="220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3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048915-2B9B-4B6C-9A96-108028C4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Ansökan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B690F8-7454-4637-9360-EB0653309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/>
              <a:t>Har ansökan lämnats till rätt kommun?</a:t>
            </a:r>
          </a:p>
          <a:p>
            <a:endParaRPr lang="sv-SE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/>
              <a:t>Innehåller ansökan fullständiga uppgifter om sökandens namn och adress, telefonnummer, e-post samt organisations- eller personnummer?</a:t>
            </a:r>
          </a:p>
          <a:p>
            <a:endParaRPr lang="sv-SE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/>
              <a:t>Är ansökan undertecknad av rätt person?</a:t>
            </a:r>
          </a:p>
        </p:txBody>
      </p:sp>
    </p:spTree>
    <p:extLst>
      <p:ext uri="{BB962C8B-B14F-4D97-AF65-F5344CB8AC3E}">
        <p14:creationId xmlns:p14="http://schemas.microsoft.com/office/powerpoint/2010/main" val="155037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E25EA6-C6B0-4C09-9B73-1D75AB7A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 finansieringen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A79110-1557-4DCC-A072-401D74904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Bedöm om bolaget ska lämna in en finansieringsplan.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Finansieringsplan ska styrkas med underlag, t.ex. lånehandling, kontoutdrag eller avtal.</a:t>
            </a: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Är handlingarna daterade och underskrivna av berörda parter?</a:t>
            </a:r>
          </a:p>
        </p:txBody>
      </p:sp>
    </p:spTree>
    <p:extLst>
      <p:ext uri="{BB962C8B-B14F-4D97-AF65-F5344CB8AC3E}">
        <p14:creationId xmlns:p14="http://schemas.microsoft.com/office/powerpoint/2010/main" val="2337505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DC430B-61B1-48E3-BE83-24979128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62" y="138975"/>
            <a:ext cx="6261038" cy="461665"/>
          </a:xfrm>
        </p:spPr>
        <p:txBody>
          <a:bodyPr/>
          <a:lstStyle/>
          <a:p>
            <a:r>
              <a:rPr lang="sv-SE" dirty="0"/>
              <a:t>Bedöm sökandens personliga lämplighet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03EF0D-63D4-46CD-A267-DE61BECBF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Finns det uppgifter om sökande i belastningsregistret?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Bedöm eventuell tidigare brottslighet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Bedöm vilken karenstid som är lämplig vid tidigare brottslighet (minst 3 år bör förflyta innan tillstånd)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Yttrande från Polismyndigheten vid ansökan om detaljhandel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Kontrollera PBI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Bulvanförhållanden</a:t>
            </a:r>
          </a:p>
        </p:txBody>
      </p:sp>
    </p:spTree>
    <p:extLst>
      <p:ext uri="{BB962C8B-B14F-4D97-AF65-F5344CB8AC3E}">
        <p14:creationId xmlns:p14="http://schemas.microsoft.com/office/powerpoint/2010/main" val="330840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C3B359-9632-4BF9-87CB-1532B6B2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 sökandens ekonomiska skötsamhet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91658E-2D51-4F8E-9A0C-F62A5E3E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Granska samtliga PBI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 den sökande och samtliga PBI att lämna in utdrag ur skattekontot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Finns skulder hos Kronofogden?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Granska bokföringen och läs årsredovisningen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Kontrollera övriga bolagsengagemang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Gör en helhetsbedömning.</a:t>
            </a:r>
          </a:p>
        </p:txBody>
      </p:sp>
    </p:spTree>
    <p:extLst>
      <p:ext uri="{BB962C8B-B14F-4D97-AF65-F5344CB8AC3E}">
        <p14:creationId xmlns:p14="http://schemas.microsoft.com/office/powerpoint/2010/main" val="910041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FB595-498F-438F-B5E9-104E785E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 egenkontrollprogrammet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88DE3-EF5A-4D93-B571-226FA6F3D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Är egenkontrollprogrammet anpassad till den verksamhet som ansökan avser?</a:t>
            </a:r>
          </a:p>
        </p:txBody>
      </p:sp>
    </p:spTree>
    <p:extLst>
      <p:ext uri="{BB962C8B-B14F-4D97-AF65-F5344CB8AC3E}">
        <p14:creationId xmlns:p14="http://schemas.microsoft.com/office/powerpoint/2010/main" val="326267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A1973F-95FE-4302-8D9E-E6A528E4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Fatta beslut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B51DE6-46FE-4ED8-8D92-2286B94A7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Kommunen ska skicka en kopia på tillståndsbeslutet till den berörda länsstyrelsen, Polismyndigheten och Folkhälsomyndigheten (7 kap. 20 § LTLP).</a:t>
            </a:r>
          </a:p>
        </p:txBody>
      </p:sp>
    </p:spTree>
    <p:extLst>
      <p:ext uri="{BB962C8B-B14F-4D97-AF65-F5344CB8AC3E}">
        <p14:creationId xmlns:p14="http://schemas.microsoft.com/office/powerpoint/2010/main" val="36015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6000" y="187200"/>
            <a:ext cx="8352000" cy="569258"/>
          </a:xfrm>
        </p:spPr>
        <p:txBody>
          <a:bodyPr/>
          <a:lstStyle/>
          <a:p>
            <a:pPr algn="ctr"/>
            <a:r>
              <a:rPr lang="sv-SE" sz="2400" dirty="0"/>
              <a:t>Informationsärende – Lägesbild Corona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486000" y="681644"/>
            <a:ext cx="8352000" cy="41612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Enbart bokade besök på förvaltningen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Endast bokade inspektioner samt uppföljning på distans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Avvaktar med faktureringen – nationella diskussioner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Uppkoppling mot alla system (VPN)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Intranätet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Webben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Få sjuka medarbetare – inget som tyder på coronavirus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Samverkan med smittskydd om nya föreskrifterna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Delar av verksamheten klassas som samhällsviktig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08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2F2EA-000E-42CC-9312-5769DCEF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Ledningens genomgång i miljö- och konsumentnämnden 2020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401A24-44E5-4000-89B7-74A92886B3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306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CD4FD0-FDE1-4A6F-B84C-F8AE644D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Kvalitetsmål 2019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005323-50C2-49B8-ABDD-24DEA5D5F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z="1800" dirty="0"/>
              <a:t>Samverka med såväl intressenter som övriga delar i staden för att tillsammans utveckla snabba och enkla processer för de vi finns till för. Under 2019 ska anslutning till Serverat prioriteras.</a:t>
            </a:r>
          </a:p>
          <a:p>
            <a:r>
              <a:rPr lang="sv-SE" sz="1800" dirty="0"/>
              <a:t>Hitta metoder för att mäta effekt av miljö- och hälsoskyddsförvaltningens arbete och delge detta till invånarna i staden. Under 2019 ska 10 aktiviteter presenteras som kan följas upp senast 2020 för att visa om tillsynsinsatserna gett effekt.</a:t>
            </a:r>
          </a:p>
          <a:p>
            <a:r>
              <a:rPr lang="sv-SE" dirty="0"/>
              <a:t>Uppföljning</a:t>
            </a:r>
          </a:p>
          <a:p>
            <a:r>
              <a:rPr lang="sv-SE" sz="1800" dirty="0"/>
              <a:t>Lanserat Serverat</a:t>
            </a:r>
          </a:p>
          <a:p>
            <a:r>
              <a:rPr lang="sv-SE" sz="1800" dirty="0"/>
              <a:t>Samhällsbyggnadsprocessen</a:t>
            </a:r>
          </a:p>
          <a:p>
            <a:r>
              <a:rPr lang="sv-SE" sz="1800" dirty="0"/>
              <a:t>Företagslotsen</a:t>
            </a:r>
          </a:p>
          <a:p>
            <a:r>
              <a:rPr lang="sv-SE" sz="1800" dirty="0"/>
              <a:t>Mäta effekt</a:t>
            </a:r>
          </a:p>
        </p:txBody>
      </p:sp>
    </p:spTree>
    <p:extLst>
      <p:ext uri="{BB962C8B-B14F-4D97-AF65-F5344CB8AC3E}">
        <p14:creationId xmlns:p14="http://schemas.microsoft.com/office/powerpoint/2010/main" val="301811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54739-8020-470D-8103-8E4CB3CE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Handläggningstider 2019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8ECD58-0F50-47AC-8681-6786ECC861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0" y="750704"/>
            <a:ext cx="7865520" cy="3413700"/>
          </a:xfrm>
        </p:spPr>
        <p:txBody>
          <a:bodyPr/>
          <a:lstStyle/>
          <a:p>
            <a:r>
              <a:rPr lang="sv-SE" dirty="0"/>
              <a:t>Livsmedelsregistreringar - servicedeklaration </a:t>
            </a:r>
          </a:p>
          <a:p>
            <a:r>
              <a:rPr lang="sv-SE" dirty="0"/>
              <a:t>(5 dagar)</a:t>
            </a:r>
          </a:p>
          <a:p>
            <a:endParaRPr lang="sv-SE" sz="1600" dirty="0"/>
          </a:p>
          <a:p>
            <a:r>
              <a:rPr lang="sv-SE" dirty="0"/>
              <a:t>Kontrollrapporter livsmedel– servicedeklaration </a:t>
            </a:r>
            <a:br>
              <a:rPr lang="sv-SE" dirty="0"/>
            </a:br>
            <a:r>
              <a:rPr lang="sv-SE" dirty="0"/>
              <a:t>(15 dagar)</a:t>
            </a:r>
          </a:p>
          <a:p>
            <a:endParaRPr lang="sv-SE" sz="1600" dirty="0"/>
          </a:p>
          <a:p>
            <a:r>
              <a:rPr lang="sv-SE" dirty="0"/>
              <a:t>Kontrollköp av tobak </a:t>
            </a:r>
            <a:br>
              <a:rPr lang="sv-SE" dirty="0"/>
            </a:br>
            <a:r>
              <a:rPr lang="sv-SE" dirty="0"/>
              <a:t>(15 dagar)</a:t>
            </a:r>
            <a:br>
              <a:rPr lang="sv-SE" dirty="0"/>
            </a:br>
            <a:endParaRPr lang="sv-SE" dirty="0"/>
          </a:p>
          <a:p>
            <a:r>
              <a:rPr lang="sv-SE" dirty="0"/>
              <a:t>Kontrollköp av receptfria läkemedel </a:t>
            </a:r>
            <a:br>
              <a:rPr lang="sv-SE" dirty="0"/>
            </a:br>
            <a:r>
              <a:rPr lang="sv-SE" dirty="0"/>
              <a:t>( 15 dagar)</a:t>
            </a:r>
            <a:endParaRPr lang="sv-SE" sz="1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C2AD08-0E88-4B77-B445-86A46E270226}"/>
              </a:ext>
            </a:extLst>
          </p:cNvPr>
          <p:cNvGraphicFramePr>
            <a:graphicFrameLocks/>
          </p:cNvGraphicFramePr>
          <p:nvPr/>
        </p:nvGraphicFramePr>
        <p:xfrm>
          <a:off x="6142424" y="465049"/>
          <a:ext cx="1390810" cy="97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A2D6FD-B357-4319-A60A-90C837D0B0F8}"/>
              </a:ext>
            </a:extLst>
          </p:cNvPr>
          <p:cNvGraphicFramePr>
            <a:graphicFrameLocks/>
          </p:cNvGraphicFramePr>
          <p:nvPr/>
        </p:nvGraphicFramePr>
        <p:xfrm>
          <a:off x="6137621" y="1512150"/>
          <a:ext cx="1400416" cy="97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2C3933F-018F-4CC4-83BD-913993A63CFE}"/>
              </a:ext>
            </a:extLst>
          </p:cNvPr>
          <p:cNvGraphicFramePr>
            <a:graphicFrameLocks/>
          </p:cNvGraphicFramePr>
          <p:nvPr/>
        </p:nvGraphicFramePr>
        <p:xfrm>
          <a:off x="5979138" y="2559251"/>
          <a:ext cx="1717381" cy="97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DE9F060-5E5B-46D2-AF35-D982B21108E5}"/>
              </a:ext>
            </a:extLst>
          </p:cNvPr>
          <p:cNvGraphicFramePr>
            <a:graphicFrameLocks/>
          </p:cNvGraphicFramePr>
          <p:nvPr/>
        </p:nvGraphicFramePr>
        <p:xfrm>
          <a:off x="6137621" y="3624652"/>
          <a:ext cx="1504650" cy="95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8306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11F3D1-5B31-49F7-9AC8-B014B17C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Handläggningstider forts.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9B5B53-4D82-4218-9AF1-C9F8D61DCB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0" y="992578"/>
            <a:ext cx="8352000" cy="4040100"/>
          </a:xfrm>
        </p:spPr>
        <p:txBody>
          <a:bodyPr/>
          <a:lstStyle/>
          <a:p>
            <a:r>
              <a:rPr lang="sv-SE" sz="2000" dirty="0"/>
              <a:t>Hälsoskyddsverksamheter - anmälan (15 dagar)</a:t>
            </a:r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Miljöskyddsverksamheter – anmälan (15 dagar)</a:t>
            </a:r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Inspektionsrapporter miljöskydd (15 dagar)</a:t>
            </a:r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Inspektionsrapporter hälsoskydd (15 dagar)</a:t>
            </a:r>
          </a:p>
          <a:p>
            <a:endParaRPr lang="sv-SE" sz="20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0EB680-FD6E-4CF8-8D51-31D98072861F}"/>
              </a:ext>
            </a:extLst>
          </p:cNvPr>
          <p:cNvGraphicFramePr>
            <a:graphicFrameLocks/>
          </p:cNvGraphicFramePr>
          <p:nvPr/>
        </p:nvGraphicFramePr>
        <p:xfrm>
          <a:off x="5651606" y="597758"/>
          <a:ext cx="2040111" cy="122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10DDAB6-E1AC-441D-82F3-F2335899450F}"/>
              </a:ext>
            </a:extLst>
          </p:cNvPr>
          <p:cNvGraphicFramePr>
            <a:graphicFrameLocks/>
          </p:cNvGraphicFramePr>
          <p:nvPr/>
        </p:nvGraphicFramePr>
        <p:xfrm>
          <a:off x="5499000" y="1700870"/>
          <a:ext cx="2286000" cy="123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6D55175-6FAC-43D2-95D1-D64647EF1444}"/>
              </a:ext>
            </a:extLst>
          </p:cNvPr>
          <p:cNvGraphicFramePr>
            <a:graphicFrameLocks/>
          </p:cNvGraphicFramePr>
          <p:nvPr/>
        </p:nvGraphicFramePr>
        <p:xfrm>
          <a:off x="5568156" y="2820574"/>
          <a:ext cx="2166896" cy="124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556893F-BE95-4C84-A1B7-0E07BEDF53E3}"/>
              </a:ext>
            </a:extLst>
          </p:cNvPr>
          <p:cNvGraphicFramePr>
            <a:graphicFrameLocks/>
          </p:cNvGraphicFramePr>
          <p:nvPr/>
        </p:nvGraphicFramePr>
        <p:xfrm>
          <a:off x="5614260" y="3918858"/>
          <a:ext cx="2077457" cy="124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8620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31964-A426-4052-83E6-4C33EF37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Handläggningstider forts.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8DFA7A-CCAE-44CB-9BD0-1A388B860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0" y="878650"/>
            <a:ext cx="8352000" cy="4080350"/>
          </a:xfrm>
        </p:spPr>
        <p:txBody>
          <a:bodyPr/>
          <a:lstStyle/>
          <a:p>
            <a:r>
              <a:rPr lang="sv-SE" dirty="0"/>
              <a:t>Avlopp – anmälan/ansökan (15 dagar)</a:t>
            </a:r>
          </a:p>
          <a:p>
            <a:endParaRPr lang="sv-SE" sz="1600" dirty="0"/>
          </a:p>
          <a:p>
            <a:endParaRPr lang="sv-SE" sz="1600" dirty="0"/>
          </a:p>
          <a:p>
            <a:r>
              <a:rPr lang="sv-SE" dirty="0"/>
              <a:t>Inspektionsrapporter – avlopp (15 dagar)</a:t>
            </a:r>
          </a:p>
          <a:p>
            <a:endParaRPr lang="sv-SE" sz="1600" dirty="0"/>
          </a:p>
          <a:p>
            <a:endParaRPr lang="sv-SE" sz="1600" dirty="0"/>
          </a:p>
          <a:p>
            <a:r>
              <a:rPr lang="sv-SE" dirty="0"/>
              <a:t>Värmepumpar - ansökan (15 dagar)</a:t>
            </a:r>
          </a:p>
          <a:p>
            <a:endParaRPr lang="sv-SE" sz="1600" dirty="0"/>
          </a:p>
          <a:p>
            <a:endParaRPr lang="sv-SE" sz="1600" dirty="0"/>
          </a:p>
          <a:p>
            <a:r>
              <a:rPr lang="sv-SE" dirty="0"/>
              <a:t>FO – anmälan (15 dagar)</a:t>
            </a:r>
          </a:p>
          <a:p>
            <a:endParaRPr lang="sv-SE" sz="1600" dirty="0"/>
          </a:p>
          <a:p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EFFDF8-A22F-492D-A3D5-C7972B727D82}"/>
              </a:ext>
            </a:extLst>
          </p:cNvPr>
          <p:cNvGraphicFramePr>
            <a:graphicFrameLocks/>
          </p:cNvGraphicFramePr>
          <p:nvPr/>
        </p:nvGraphicFramePr>
        <p:xfrm>
          <a:off x="5598549" y="1607916"/>
          <a:ext cx="1664898" cy="120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A745B3-7BAD-4AF0-89D7-4F5A12334165}"/>
              </a:ext>
            </a:extLst>
          </p:cNvPr>
          <p:cNvGraphicFramePr>
            <a:graphicFrameLocks/>
          </p:cNvGraphicFramePr>
          <p:nvPr/>
        </p:nvGraphicFramePr>
        <p:xfrm>
          <a:off x="5520908" y="534841"/>
          <a:ext cx="1785669" cy="120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1DB2E9-CA43-4DB3-8DAD-4619B6CDB541}"/>
              </a:ext>
            </a:extLst>
          </p:cNvPr>
          <p:cNvGraphicFramePr>
            <a:graphicFrameLocks/>
          </p:cNvGraphicFramePr>
          <p:nvPr/>
        </p:nvGraphicFramePr>
        <p:xfrm>
          <a:off x="5365634" y="2680991"/>
          <a:ext cx="2182483" cy="120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9A7E30-24A1-4F2E-AC9D-6185CB187842}"/>
              </a:ext>
            </a:extLst>
          </p:cNvPr>
          <p:cNvGraphicFramePr>
            <a:graphicFrameLocks/>
          </p:cNvGraphicFramePr>
          <p:nvPr/>
        </p:nvGraphicFramePr>
        <p:xfrm>
          <a:off x="5589916" y="3896403"/>
          <a:ext cx="1751163" cy="120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823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CAC37-49A5-4C27-B912-08BA815F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Handläggning Kontaktcenter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5E37F7-9191-4C30-90EC-B0657C2EE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Handläggningstid på ärenden till och från Kontaktcenter (72 h)</a:t>
            </a:r>
          </a:p>
          <a:p>
            <a:r>
              <a:rPr lang="sv-SE" dirty="0"/>
              <a:t>Ärenden till KC 		1856 </a:t>
            </a:r>
            <a:r>
              <a:rPr lang="sv-SE" dirty="0" err="1"/>
              <a:t>st</a:t>
            </a:r>
            <a:endParaRPr lang="sv-SE" dirty="0"/>
          </a:p>
          <a:p>
            <a:r>
              <a:rPr lang="sv-SE" dirty="0"/>
              <a:t>Hanteras av KC		1053 </a:t>
            </a:r>
            <a:r>
              <a:rPr lang="sv-SE" dirty="0" err="1"/>
              <a:t>st</a:t>
            </a:r>
            <a:endParaRPr lang="sv-SE" dirty="0"/>
          </a:p>
          <a:p>
            <a:r>
              <a:rPr lang="sv-SE" dirty="0"/>
              <a:t>Hanteras av </a:t>
            </a:r>
            <a:r>
              <a:rPr lang="sv-SE" dirty="0" err="1"/>
              <a:t>mhf</a:t>
            </a:r>
            <a:r>
              <a:rPr lang="sv-SE" dirty="0"/>
              <a:t>		803 </a:t>
            </a:r>
            <a:r>
              <a:rPr lang="sv-SE" dirty="0" err="1"/>
              <a:t>st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Mhf</a:t>
            </a:r>
            <a:r>
              <a:rPr lang="sv-SE" dirty="0"/>
              <a:t> svarar inom 72 h 	787 </a:t>
            </a:r>
            <a:r>
              <a:rPr lang="sv-SE" dirty="0" err="1"/>
              <a:t>st</a:t>
            </a:r>
            <a:r>
              <a:rPr lang="sv-SE" dirty="0"/>
              <a:t> 98 %</a:t>
            </a:r>
          </a:p>
          <a:p>
            <a:r>
              <a:rPr lang="sv-SE" dirty="0"/>
              <a:t>16 ärenden har tagit längre tid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88681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m" id="{7C4A679C-4D03-44C3-B931-2D7AB426BE30}" vid="{A805C743-3115-442D-B096-F0995A4312F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55F21CA8335E438AC92069A94B7EFC" ma:contentTypeVersion="5" ma:contentTypeDescription="Skapa ett nytt dokument." ma:contentTypeScope="" ma:versionID="8bc1412c658bbe021459479d32b191dd">
  <xsd:schema xmlns:xsd="http://www.w3.org/2001/XMLSchema" xmlns:xs="http://www.w3.org/2001/XMLSchema" xmlns:p="http://schemas.microsoft.com/office/2006/metadata/properties" xmlns:ns2="a7931049-8fe0-44f3-9522-49c230a10495" targetNamespace="http://schemas.microsoft.com/office/2006/metadata/properties" ma:root="true" ma:fieldsID="1bd001ae0e90d9dcbae006e1c33febbd" ns2:_="">
    <xsd:import namespace="a7931049-8fe0-44f3-9522-49c230a10495"/>
    <xsd:element name="properties">
      <xsd:complexType>
        <xsd:sequence>
          <xsd:element name="documentManagement">
            <xsd:complexType>
              <xsd:all>
                <xsd:element ref="ns2:_x00c4_mne" minOccurs="0"/>
                <xsd:element ref="ns2:Typ_x0020_av_x0020_dokument" minOccurs="0"/>
                <xsd:element ref="ns2:Datum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1049-8fe0-44f3-9522-49c230a10495" elementFormDefault="qualified">
    <xsd:import namespace="http://schemas.microsoft.com/office/2006/documentManagement/types"/>
    <xsd:import namespace="http://schemas.microsoft.com/office/infopath/2007/PartnerControls"/>
    <xsd:element name="_x00c4_mne" ma:index="8" nillable="true" ma:displayName="Område/ämne" ma:format="Dropdown" ma:internalName="_x00c4_mne">
      <xsd:simpleType>
        <xsd:restriction base="dms:Choice">
          <xsd:enumeration value="Administration"/>
          <xsd:enumeration value="Arkiv"/>
          <xsd:enumeration value="Ciceron"/>
          <xsd:enumeration value="Dataskyddsförordningen"/>
          <xsd:enumeration value="ECOS"/>
          <xsd:enumeration value="Ekonomi"/>
          <xsd:enumeration value="Fairtrade"/>
          <xsd:enumeration value="Förvaltningsdagar"/>
          <xsd:enumeration value="Grundskoleprojekt"/>
          <xsd:enumeration value="IT/telefoni"/>
          <xsd:enumeration value="Jordgubbsprojektet"/>
          <xsd:enumeration value="Kommunikation"/>
          <xsd:enumeration value="Kontaktgrupp, olyckor och utsläpp"/>
          <xsd:enumeration value="NKI"/>
          <xsd:enumeration value="Nämnd"/>
          <xsd:enumeration value="Omvärld"/>
          <xsd:enumeration value="Personal"/>
          <xsd:enumeration value="Planer/program"/>
          <xsd:enumeration value="PLG Ekologisk hållbarhet"/>
          <xsd:enumeration value="Taxor/avgift"/>
          <xsd:enumeration value="Styrning/ledning"/>
          <xsd:enumeration value="Utveckling/innovation"/>
        </xsd:restriction>
      </xsd:simpleType>
    </xsd:element>
    <xsd:element name="Typ_x0020_av_x0020_dokument" ma:index="9" nillable="true" ma:displayName="Typ av dokument" ma:format="Dropdown" ma:internalName="Typ_x0020_av_x0020_dokument">
      <xsd:simpleType>
        <xsd:restriction base="dms:Choice">
          <xsd:enumeration value="Ansökan"/>
          <xsd:enumeration value="Blankett"/>
          <xsd:enumeration value="Förbättringsförslag"/>
          <xsd:enumeration value="Inbjudan/utskick"/>
          <xsd:enumeration value="Intyg"/>
          <xsd:enumeration value="Lista"/>
          <xsd:enumeration value="Mall"/>
          <xsd:enumeration value="Minnesanteckning"/>
          <xsd:enumeration value="Plan"/>
          <xsd:enumeration value="PR/annons"/>
          <xsd:enumeration value="Presentation"/>
          <xsd:enumeration value="Protokoll"/>
          <xsd:enumeration value="Revision"/>
          <xsd:enumeration value="Statistik"/>
          <xsd:enumeration value="Styrdokument"/>
          <xsd:enumeration value="Trycksaker"/>
          <xsd:enumeration value="Uppföljning/resultat"/>
          <xsd:enumeration value="Yttrande"/>
        </xsd:restriction>
      </xsd:simpleType>
    </xsd:element>
    <xsd:element name="Datum" ma:index="10" nillable="true" ma:displayName="År" ma:default="2020" ma:format="Dropdown" ma:internalName="Datum">
      <xsd:simpleType>
        <xsd:restriction base="dms:Choice">
          <xsd:enumeration value="&lt;2012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</xsd:restriction>
      </xsd:simpleType>
    </xsd:element>
    <xsd:element name="Status" ma:index="11" nillable="true" ma:displayName="Status" ma:default="Pågående" ma:format="Dropdown" ma:internalName="Status">
      <xsd:simpleType>
        <xsd:restriction base="dms:Choice">
          <xsd:enumeration value="Fastställd"/>
          <xsd:enumeration value="Klar"/>
          <xsd:enumeration value="Pågående"/>
          <xsd:enumeration value="Arkiv"/>
          <xsd:enumeration value="1.Till ledningsgrupp"/>
          <xsd:enumeration value="2.Under beredning"/>
          <xsd:enumeration value="3.Avslu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7931049-8fe0-44f3-9522-49c230a10495">Pågående</Status>
    <Typ_x0020_av_x0020_dokument xmlns="a7931049-8fe0-44f3-9522-49c230a10495">Presentation</Typ_x0020_av_x0020_dokument>
    <_x00c4_mne xmlns="a7931049-8fe0-44f3-9522-49c230a10495">Nämnd</_x00c4_mne>
    <Datum xmlns="a7931049-8fe0-44f3-9522-49c230a10495">2020</Datum>
  </documentManagement>
</p:properties>
</file>

<file path=customXml/itemProps1.xml><?xml version="1.0" encoding="utf-8"?>
<ds:datastoreItem xmlns:ds="http://schemas.openxmlformats.org/officeDocument/2006/customXml" ds:itemID="{D3DDAAED-84D0-4C69-95FA-AA519D1F1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31049-8fe0-44f3-9522-49c230a104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83E650-4CBF-43A0-B7C4-EE105377D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CCFA21-E131-467F-9423-7F335A69608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a7931049-8fe0-44f3-9522-49c230a10495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</Template>
  <TotalTime>918</TotalTime>
  <Words>792</Words>
  <Application>Microsoft Office PowerPoint</Application>
  <PresentationFormat>Bildspel på skärmen (16:9)</PresentationFormat>
  <Paragraphs>189</Paragraphs>
  <Slides>26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Presentation widescreen</vt:lpstr>
      <vt:lpstr>PowerPoint-presentation</vt:lpstr>
      <vt:lpstr>Information - Uppföljning av inspektioner och tobakstillstånd t o m februari</vt:lpstr>
      <vt:lpstr>Informationsärende – Lägesbild Corona </vt:lpstr>
      <vt:lpstr>Ledningens genomgång i miljö- och konsumentnämnden 2020 </vt:lpstr>
      <vt:lpstr>Kvalitetsmål 2019</vt:lpstr>
      <vt:lpstr>Handläggningstider 2019 </vt:lpstr>
      <vt:lpstr>Handläggningstider forts.</vt:lpstr>
      <vt:lpstr>Handläggningstider forts.</vt:lpstr>
      <vt:lpstr>Handläggning Kontaktcenter</vt:lpstr>
      <vt:lpstr>Miljömål 2019</vt:lpstr>
      <vt:lpstr>Arbetsmiljömål 2019</vt:lpstr>
      <vt:lpstr>Mål för ledningssystemet 2020</vt:lpstr>
      <vt:lpstr>Arbetsmiljömål </vt:lpstr>
      <vt:lpstr>Kvalitetsmål </vt:lpstr>
      <vt:lpstr>Effekt</vt:lpstr>
      <vt:lpstr>PowerPoint-presentation</vt:lpstr>
      <vt:lpstr>Årshjul  2020</vt:lpstr>
      <vt:lpstr>Tobakstillstånd</vt:lpstr>
      <vt:lpstr>Nya tobakslagen</vt:lpstr>
      <vt:lpstr>Ärendeprocess</vt:lpstr>
      <vt:lpstr>Ansökan</vt:lpstr>
      <vt:lpstr>Bedöm finansieringen</vt:lpstr>
      <vt:lpstr>Bedöm sökandens personliga lämplighet </vt:lpstr>
      <vt:lpstr>Bedöm sökandens ekonomiska skötsamhet</vt:lpstr>
      <vt:lpstr>Bedöm egenkontrollprogrammet</vt:lpstr>
      <vt:lpstr>Fatta beslut</vt:lpstr>
    </vt:vector>
  </TitlesOfParts>
  <Company>Västerås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Löfvander, Susanne</dc:creator>
  <cp:lastModifiedBy>Ramefelt, Frida</cp:lastModifiedBy>
  <cp:revision>80</cp:revision>
  <cp:lastPrinted>2020-03-31T11:12:16Z</cp:lastPrinted>
  <dcterms:created xsi:type="dcterms:W3CDTF">2017-01-31T13:10:07Z</dcterms:created>
  <dcterms:modified xsi:type="dcterms:W3CDTF">2020-04-07T09:15:11Z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0x010100D755F21CA8335E438AC92069A94B7EFC</vt:lpwstr>
  </property>
</Properties>
</file>