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7" r:id="rId5"/>
    <p:sldId id="375" r:id="rId6"/>
    <p:sldId id="400" r:id="rId7"/>
    <p:sldId id="376" r:id="rId8"/>
    <p:sldId id="401" r:id="rId9"/>
  </p:sldIdLst>
  <p:sldSz cx="9144000" cy="5143500" type="screen16x9"/>
  <p:notesSz cx="6797675" cy="9926638"/>
  <p:defaultTextStyle>
    <a:defPPr>
      <a:defRPr lang="da-DK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E54"/>
    <a:srgbClr val="ABE1FA"/>
    <a:srgbClr val="003D58"/>
    <a:srgbClr val="00B0F0"/>
    <a:srgbClr val="010735"/>
    <a:srgbClr val="003056"/>
    <a:srgbClr val="020D46"/>
    <a:srgbClr val="0A047A"/>
    <a:srgbClr val="03175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186" autoAdjust="0"/>
  </p:normalViewPr>
  <p:slideViewPr>
    <p:cSldViewPr snapToGrid="0">
      <p:cViewPr varScale="1">
        <p:scale>
          <a:sx n="77" d="100"/>
          <a:sy n="77" d="100"/>
        </p:scale>
        <p:origin x="1004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9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notesViewPr>
    <p:cSldViewPr snapToGrid="0">
      <p:cViewPr varScale="1">
        <p:scale>
          <a:sx n="111" d="100"/>
          <a:sy n="111" d="100"/>
        </p:scale>
        <p:origin x="5184" y="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95468-5609-42F3-9ADC-BD0F30A4A03A}" type="datetimeFigureOut">
              <a:rPr lang="sv-SE" smtClean="0"/>
              <a:t>2022-12-12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CC16D-4D2A-448A-87B5-F022D56839A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2061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FDA9-6136-4DBE-9506-135627CB023B}" type="datetimeFigureOut">
              <a:rPr lang="sv-SE" smtClean="0"/>
              <a:t>2022-12-12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26605-6D69-4A1C-9526-A15BEF770A1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467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26605-6D69-4A1C-9526-A15BEF770A14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910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B26605-6D69-4A1C-9526-A15BEF770A14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999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C0EBC2F4-4F84-4BAB-9462-B7B4C8E0167E}"/>
              </a:ext>
            </a:extLst>
          </p:cNvPr>
          <p:cNvSpPr/>
          <p:nvPr userDrawn="1"/>
        </p:nvSpPr>
        <p:spPr>
          <a:xfrm>
            <a:off x="280771" y="0"/>
            <a:ext cx="8863229" cy="514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D344754-C648-493D-9C75-F26562F80A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385" y="673289"/>
            <a:ext cx="1001230" cy="1378029"/>
          </a:xfrm>
          <a:prstGeom prst="rect">
            <a:avLst/>
          </a:prstGeom>
        </p:spPr>
      </p:pic>
      <p:sp>
        <p:nvSpPr>
          <p:cNvPr id="3" name="Underrubrik"/>
          <p:cNvSpPr txBox="1"/>
          <p:nvPr userDrawn="1"/>
        </p:nvSpPr>
        <p:spPr>
          <a:xfrm>
            <a:off x="1346400" y="2707200"/>
            <a:ext cx="6001200" cy="46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da-DK" sz="2400" dirty="0">
              <a:solidFill>
                <a:srgbClr val="254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tan punktuppställ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DE12170-C565-4744-805A-4A95D7973AC0}"/>
              </a:ext>
            </a:extLst>
          </p:cNvPr>
          <p:cNvSpPr/>
          <p:nvPr userDrawn="1"/>
        </p:nvSpPr>
        <p:spPr>
          <a:xfrm>
            <a:off x="280771" y="0"/>
            <a:ext cx="8863229" cy="514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3452031-69E1-4875-8EE1-2769C01467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711" y="4125970"/>
            <a:ext cx="548238" cy="754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82621" y="960573"/>
            <a:ext cx="5478072" cy="335964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spc="300">
                <a:solidFill>
                  <a:srgbClr val="042E54"/>
                </a:solidFill>
              </a:defRPr>
            </a:lvl1pPr>
          </a:lstStyle>
          <a:p>
            <a:r>
              <a:rPr lang="en-US" dirty="0"/>
              <a:t>RUBRIK</a:t>
            </a:r>
            <a:endParaRPr lang="da-DK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1" hasCustomPrompt="1"/>
          </p:nvPr>
        </p:nvSpPr>
        <p:spPr>
          <a:xfrm>
            <a:off x="1882619" y="1296536"/>
            <a:ext cx="5478073" cy="316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42E54"/>
                </a:solidFill>
              </a:defRPr>
            </a:lvl1pPr>
          </a:lstStyle>
          <a:p>
            <a:pPr lvl="0"/>
            <a:r>
              <a:rPr lang="da-DK" dirty="0"/>
              <a:t>Brödtext</a:t>
            </a:r>
          </a:p>
        </p:txBody>
      </p:sp>
    </p:spTree>
    <p:extLst>
      <p:ext uri="{BB962C8B-B14F-4D97-AF65-F5344CB8AC3E}">
        <p14:creationId xmlns:p14="http://schemas.microsoft.com/office/powerpoint/2010/main" val="12216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DE12170-C565-4744-805A-4A95D7973AC0}"/>
              </a:ext>
            </a:extLst>
          </p:cNvPr>
          <p:cNvSpPr/>
          <p:nvPr userDrawn="1"/>
        </p:nvSpPr>
        <p:spPr>
          <a:xfrm>
            <a:off x="280771" y="0"/>
            <a:ext cx="8863229" cy="5142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82621" y="960573"/>
            <a:ext cx="5478072" cy="335964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 spc="300">
                <a:solidFill>
                  <a:srgbClr val="042E54"/>
                </a:solidFill>
              </a:defRPr>
            </a:lvl1pPr>
          </a:lstStyle>
          <a:p>
            <a:r>
              <a:rPr lang="en-US" dirty="0"/>
              <a:t>RUBRIK</a:t>
            </a:r>
            <a:endParaRPr lang="da-DK" dirty="0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1" hasCustomPrompt="1"/>
          </p:nvPr>
        </p:nvSpPr>
        <p:spPr>
          <a:xfrm>
            <a:off x="1882620" y="1296536"/>
            <a:ext cx="2616592" cy="316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42E54"/>
                </a:solidFill>
              </a:defRPr>
            </a:lvl1pPr>
          </a:lstStyle>
          <a:p>
            <a:pPr lvl="0"/>
            <a:r>
              <a:rPr lang="da-DK" dirty="0"/>
              <a:t>Brödtext</a:t>
            </a:r>
          </a:p>
        </p:txBody>
      </p:sp>
      <p:sp>
        <p:nvSpPr>
          <p:cNvPr id="8" name="Pladsholder til tekst 9">
            <a:extLst>
              <a:ext uri="{FF2B5EF4-FFF2-40B4-BE49-F238E27FC236}">
                <a16:creationId xmlns:a16="http://schemas.microsoft.com/office/drawing/2014/main" id="{358969DC-08C5-40C3-8869-9884C053628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44101" y="1293222"/>
            <a:ext cx="2616592" cy="316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42E54"/>
                </a:solidFill>
              </a:defRPr>
            </a:lvl1pPr>
          </a:lstStyle>
          <a:p>
            <a:pPr lvl="0"/>
            <a:r>
              <a:rPr lang="da-DK" dirty="0"/>
              <a:t>Brödtext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9247CF0-132F-4D5E-BBCE-9B1F803273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711" y="4125970"/>
            <a:ext cx="548238" cy="75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67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V-S_presentation_ppt-skiss_ORG-19 kopiera.jpg">
            <a:extLst>
              <a:ext uri="{FF2B5EF4-FFF2-40B4-BE49-F238E27FC236}">
                <a16:creationId xmlns:a16="http://schemas.microsoft.com/office/drawing/2014/main" id="{424C2453-4D0E-4D2E-B0E0-535163F0DE0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450"/>
          <a:stretch/>
        </p:blipFill>
        <p:spPr>
          <a:xfrm>
            <a:off x="0" y="0"/>
            <a:ext cx="32455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6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72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1" indent="-171431" algn="l" defTabSz="68572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85715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9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0" indent="-171431" algn="l" defTabSz="68572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6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2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9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0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1" algn="l" defTabSz="68572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ak 7"/>
          <p:cNvCxnSpPr>
            <a:cxnSpLocks/>
          </p:cNvCxnSpPr>
          <p:nvPr/>
        </p:nvCxnSpPr>
        <p:spPr>
          <a:xfrm>
            <a:off x="1202105" y="3495363"/>
            <a:ext cx="0" cy="0"/>
          </a:xfrm>
          <a:prstGeom prst="line">
            <a:avLst/>
          </a:prstGeom>
          <a:ln w="9525" cmpd="sng">
            <a:solidFill>
              <a:srgbClr val="042E5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1389946" y="2609811"/>
            <a:ext cx="6335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3600" dirty="0">
                <a:solidFill>
                  <a:srgbClr val="042E54"/>
                </a:solidFill>
                <a:latin typeface="+mj-lt"/>
              </a:rPr>
              <a:t>Styrande lagar för nämnden och nämndens verksamheter </a:t>
            </a:r>
          </a:p>
        </p:txBody>
      </p:sp>
    </p:spTree>
    <p:extLst>
      <p:ext uri="{BB962C8B-B14F-4D97-AF65-F5344CB8AC3E}">
        <p14:creationId xmlns:p14="http://schemas.microsoft.com/office/powerpoint/2010/main" val="112935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FE527-0B70-4BED-A4E3-362105AB7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621" y="678189"/>
            <a:ext cx="5478072" cy="468967"/>
          </a:xfrm>
        </p:spPr>
        <p:txBody>
          <a:bodyPr/>
          <a:lstStyle/>
          <a:p>
            <a:r>
              <a:rPr lang="sv-SE" sz="3600" b="1" dirty="0">
                <a:solidFill>
                  <a:schemeClr val="tx1"/>
                </a:solidFill>
              </a:rPr>
              <a:t>Den ”</a:t>
            </a:r>
            <a:r>
              <a:rPr lang="sv-SE" sz="3600" b="1" dirty="0">
                <a:solidFill>
                  <a:schemeClr val="tx1"/>
                </a:solidFill>
                <a:highlight>
                  <a:srgbClr val="C0C0C0"/>
                </a:highlight>
              </a:rPr>
              <a:t>d</a:t>
            </a:r>
            <a:r>
              <a:rPr lang="sv-SE" sz="3600" b="1" dirty="0">
                <a:solidFill>
                  <a:schemeClr val="tx1"/>
                </a:solidFill>
                <a:highlight>
                  <a:srgbClr val="00FF00"/>
                </a:highlight>
              </a:rPr>
              <a:t>ubbla</a:t>
            </a:r>
            <a:r>
              <a:rPr lang="sv-SE" sz="3600" b="1" dirty="0">
                <a:solidFill>
                  <a:schemeClr val="tx1"/>
                </a:solidFill>
              </a:rPr>
              <a:t>” rollen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A5D72F-EE5C-4CC6-992D-22F935C5B0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82619" y="1645920"/>
            <a:ext cx="6413483" cy="3374967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b="0" i="0" dirty="0">
                <a:solidFill>
                  <a:srgbClr val="000000"/>
                </a:solidFill>
                <a:effectLst/>
                <a:highlight>
                  <a:srgbClr val="C0C0C0"/>
                </a:highlight>
              </a:rPr>
              <a:t>Kommunalt uppdrag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dirty="0">
                <a:solidFill>
                  <a:srgbClr val="000000"/>
                </a:solidFill>
                <a:highlight>
                  <a:srgbClr val="00FF00"/>
                </a:highlight>
              </a:rPr>
              <a:t>Statligt (och kommunalt) uppdrag</a:t>
            </a:r>
            <a:endParaRPr lang="sv-SE" b="0" i="0" dirty="0">
              <a:solidFill>
                <a:srgbClr val="000000"/>
              </a:solidFill>
              <a:effectLst/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32683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F7CD47-A1E1-4F05-8C93-5FD808987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622" y="498764"/>
            <a:ext cx="5191509" cy="498763"/>
          </a:xfrm>
        </p:spPr>
        <p:txBody>
          <a:bodyPr/>
          <a:lstStyle/>
          <a:p>
            <a:r>
              <a:rPr lang="sv-SE" sz="3600" dirty="0">
                <a:highlight>
                  <a:srgbClr val="C0C0C0"/>
                </a:highlight>
              </a:rPr>
              <a:t>”</a:t>
            </a:r>
            <a:r>
              <a:rPr lang="sv-SE" sz="3600" b="1" dirty="0">
                <a:highlight>
                  <a:srgbClr val="C0C0C0"/>
                </a:highlight>
              </a:rPr>
              <a:t>Generell” lagstiftning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5C3B44-170E-428B-BC60-6A90ED42C9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92912" y="1221970"/>
            <a:ext cx="7128376" cy="350934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dirty="0">
                <a:solidFill>
                  <a:schemeClr val="tx1"/>
                </a:solidFill>
              </a:rPr>
              <a:t>Kommunallagen</a:t>
            </a:r>
          </a:p>
          <a:p>
            <a:r>
              <a:rPr lang="sv-SE" dirty="0">
                <a:solidFill>
                  <a:schemeClr val="tx1"/>
                </a:solidFill>
              </a:rPr>
              <a:t>- Kommunalrättsliga grundprinciper:</a:t>
            </a:r>
          </a:p>
          <a:p>
            <a:r>
              <a:rPr lang="sv-SE" dirty="0">
                <a:solidFill>
                  <a:schemeClr val="tx1"/>
                </a:solidFill>
              </a:rPr>
              <a:t>Allmänna kompetensen, förbudet att hålla på med uppgifter som ankommer på annan, </a:t>
            </a:r>
            <a:r>
              <a:rPr lang="sv-SE" b="1" dirty="0">
                <a:solidFill>
                  <a:schemeClr val="tx1"/>
                </a:solidFill>
              </a:rPr>
              <a:t>likställighetsprincipen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b="1" dirty="0">
                <a:solidFill>
                  <a:schemeClr val="tx1"/>
                </a:solidFill>
              </a:rPr>
              <a:t>lokaliseringsprincipen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b="1" dirty="0">
                <a:solidFill>
                  <a:schemeClr val="tx1"/>
                </a:solidFill>
              </a:rPr>
              <a:t>objektivitetsprincipen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b="1" dirty="0">
                <a:solidFill>
                  <a:schemeClr val="tx1"/>
                </a:solidFill>
              </a:rPr>
              <a:t>proportionalitetsprincipen</a:t>
            </a:r>
            <a:r>
              <a:rPr lang="sv-SE" dirty="0">
                <a:solidFill>
                  <a:schemeClr val="tx1"/>
                </a:solidFill>
              </a:rPr>
              <a:t>, </a:t>
            </a:r>
            <a:r>
              <a:rPr lang="sv-SE" b="1" dirty="0">
                <a:solidFill>
                  <a:schemeClr val="tx1"/>
                </a:solidFill>
              </a:rPr>
              <a:t>självkostnadsprincipen</a:t>
            </a:r>
            <a:r>
              <a:rPr lang="sv-SE" dirty="0">
                <a:solidFill>
                  <a:schemeClr val="tx1"/>
                </a:solidFill>
              </a:rPr>
              <a:t>, underskottsprincipen, förbudet mot retroaktiva betungande beslut, förbudet om stöd till enskilda, förbudet om stöd till företag, förbudet om stöd till spekulativ verksamhet.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v-SE" dirty="0">
                <a:solidFill>
                  <a:schemeClr val="tx1"/>
                </a:solidFill>
              </a:rPr>
              <a:t>Reglementen, delegationsordning, lokala styrdokument, policydokument, rutiner och riktlinjer, rapporter och redovisningar…</a:t>
            </a:r>
          </a:p>
          <a:p>
            <a:pPr marL="285750" marR="0" lvl="0" indent="-285750" algn="l" defTabSz="68572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(Förvaltningslagen)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3968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AAA352-7685-4428-9215-DE22AE619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629" y="182880"/>
            <a:ext cx="5478072" cy="706582"/>
          </a:xfrm>
        </p:spPr>
        <p:txBody>
          <a:bodyPr/>
          <a:lstStyle/>
          <a:p>
            <a:br>
              <a:rPr lang="sv-SE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sv-SE" sz="3600" b="1" i="0" dirty="0">
                <a:solidFill>
                  <a:srgbClr val="222222"/>
                </a:solidFill>
                <a:effectLst/>
                <a:highlight>
                  <a:srgbClr val="00FF00"/>
                </a:highlight>
              </a:rPr>
              <a:t>Speciallagstiftning</a:t>
            </a:r>
            <a:endParaRPr lang="sv-SE" sz="3600" dirty="0">
              <a:highlight>
                <a:srgbClr val="00FF00"/>
              </a:highlight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B74131-ABC4-4E2D-96C4-1FF59122B0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6706" y="1064030"/>
            <a:ext cx="7722522" cy="3667290"/>
          </a:xfrm>
        </p:spPr>
        <p:txBody>
          <a:bodyPr/>
          <a:lstStyle/>
          <a:p>
            <a:r>
              <a:rPr lang="sv-SE" dirty="0"/>
              <a:t>Skollagen</a:t>
            </a:r>
          </a:p>
          <a:p>
            <a:r>
              <a:rPr lang="sv-SE" b="1" dirty="0"/>
              <a:t>Huvudmannens ansvar för utbildningen</a:t>
            </a:r>
          </a:p>
          <a:p>
            <a:r>
              <a:rPr lang="sv-SE" dirty="0"/>
              <a:t>2 kap. 8 §</a:t>
            </a:r>
          </a:p>
          <a:p>
            <a:r>
              <a:rPr lang="sv-SE" dirty="0"/>
              <a:t>Huvudmannen ansvarar för att utbildningen genomförs i enlighet med bestämmelserna i denna lag, föreskrifter som har meddelats med stöd av lagen och de bestämmelser för utbildningen som kan finnas i andra författningar.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851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308D66-C445-464C-B2EA-8095BDBA8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964" y="71112"/>
            <a:ext cx="5523800" cy="477278"/>
          </a:xfrm>
        </p:spPr>
        <p:txBody>
          <a:bodyPr/>
          <a:lstStyle/>
          <a:p>
            <a:r>
              <a:rPr lang="sv-SE" sz="3600" b="1" dirty="0"/>
              <a:t>Exempel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54FC91-6CE2-479E-9228-476BD7CAC7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72836" y="1072342"/>
            <a:ext cx="7074131" cy="3690851"/>
          </a:xfrm>
        </p:spPr>
        <p:txBody>
          <a:bodyPr/>
          <a:lstStyle/>
          <a:p>
            <a:pPr marL="0" marR="0" lvl="0" indent="0" algn="l" defTabSz="68572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kap. 3 §</a:t>
            </a:r>
          </a:p>
          <a:p>
            <a:pPr marL="0" marR="0" lvl="0" indent="0" algn="l" defTabSz="68572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Varje huvudman inom skolväsendet ska på huvudmannanivå systematiskt och kontinuerligt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planera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och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följa upp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utbildningen,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analysera orsakerna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till uppföljningens resultat och utifrån analysen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genomföra insatser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 syfte att utveckla utbildningen.</a:t>
            </a:r>
          </a:p>
          <a:p>
            <a:pPr marL="0" marR="0" lvl="0" indent="0" algn="l" defTabSz="68572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 kap. 5 §</a:t>
            </a:r>
          </a:p>
          <a:p>
            <a:pPr marL="0" marR="0" lvl="0" indent="0" algn="l" defTabSz="68572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Inriktningen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på det systematiska kvalitetsarbetet enligt 3 och 4 §§ ska vara att de mål som finns för utbildningen i denna lag och i andra föreskrifter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highlight>
                  <a:srgbClr val="00FF00"/>
                </a:highlight>
                <a:uLnTx/>
                <a:uFillTx/>
                <a:latin typeface="Calibri"/>
                <a:ea typeface="+mn-ea"/>
                <a:cs typeface="+mn-cs"/>
              </a:rPr>
              <a:t>(nationella mål)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uppfylls.</a:t>
            </a:r>
          </a:p>
          <a:p>
            <a:pPr marL="0" marR="0" lvl="0" indent="0" algn="l" defTabSz="68572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 kap. 8 b §</a:t>
            </a:r>
          </a:p>
          <a:p>
            <a:pPr marL="0" marR="0" lvl="0" indent="0" algn="l" defTabSz="68572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Kommuner ska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fördela resurser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till utbildning inom skolväsendet efter 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highlight>
                  <a:srgbClr val="00FF00"/>
                </a:highlight>
                <a:uLnTx/>
                <a:uFillTx/>
                <a:latin typeface="Calibri"/>
                <a:ea typeface="+mn-ea"/>
                <a:cs typeface="+mn-cs"/>
              </a:rPr>
              <a:t>barnens och elevernas olika förutsättningar och behov</a:t>
            </a: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42E54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L="0" marR="0" lvl="0" indent="0" algn="l" defTabSz="68572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42E54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5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l_vit_bakgrund.potx" id="{73C81F0A-C74A-4FB1-9944-405FECEF14A5}" vid="{D5517125-A2EA-4AB4-BC80-50D721C4D3F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7849001E7F436468CC0AA3612B8A633" ma:contentTypeVersion="0" ma:contentTypeDescription="Skapa ett nytt dokument." ma:contentTypeScope="" ma:versionID="5f370ce0e441dca95597968389e335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8ddc45a2a1ba233d786d3fa5db79e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397F97-89EA-447D-A0B3-7EA0523C2B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E0B123-3214-4938-8919-2EF70A37CB16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F081D5-10D3-4BB6-939F-8ECA89F8E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Mall - Powerpoint - vit bakgrund</Template>
  <TotalTime>2756</TotalTime>
  <Words>246</Words>
  <Application>Microsoft Office PowerPoint</Application>
  <PresentationFormat>Bildspel på skärmen (16:9)</PresentationFormat>
  <Paragraphs>24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Presentation widescreen</vt:lpstr>
      <vt:lpstr>PowerPoint-presentation</vt:lpstr>
      <vt:lpstr>Den ”dubbla” rollen</vt:lpstr>
      <vt:lpstr>”Generell” lagstiftning</vt:lpstr>
      <vt:lpstr> Speciallagstiftning</vt:lpstr>
      <vt:lpstr>Exempel</vt:lpstr>
    </vt:vector>
  </TitlesOfParts>
  <Company>Västerås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Ternström, Åsa</dc:creator>
  <cp:lastModifiedBy>Mehnert, Andreas Leo</cp:lastModifiedBy>
  <cp:revision>99</cp:revision>
  <cp:lastPrinted>2018-03-07T09:15:51Z</cp:lastPrinted>
  <dcterms:created xsi:type="dcterms:W3CDTF">2022-06-13T14:57:41Z</dcterms:created>
  <dcterms:modified xsi:type="dcterms:W3CDTF">2022-12-12T10:30:15Z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0x01010057849001E7F436468CC0AA3612B8A633</vt:lpwstr>
  </property>
</Properties>
</file>